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70" r:id="rId4"/>
    <p:sldId id="258" r:id="rId5"/>
    <p:sldId id="259" r:id="rId6"/>
    <p:sldId id="260" r:id="rId7"/>
    <p:sldId id="261" r:id="rId8"/>
    <p:sldId id="262" r:id="rId9"/>
    <p:sldId id="263" r:id="rId10"/>
    <p:sldId id="267" r:id="rId11"/>
    <p:sldId id="264" r:id="rId12"/>
    <p:sldId id="268" r:id="rId13"/>
    <p:sldId id="265" r:id="rId14"/>
    <p:sldId id="266" r:id="rId15"/>
    <p:sldId id="271" r:id="rId16"/>
  </p:sldIdLst>
  <p:sldSz cx="9144000" cy="5143500" type="screen16x9"/>
  <p:notesSz cx="6858000" cy="9144000"/>
  <p:embeddedFontLst>
    <p:embeddedFont>
      <p:font typeface="Lato" panose="020B0604020202020204" charset="0"/>
      <p:regular r:id="rId18"/>
      <p:bold r:id="rId19"/>
      <p:italic r:id="rId20"/>
      <p:boldItalic r:id="rId21"/>
    </p:embeddedFont>
    <p:embeddedFont>
      <p:font typeface="Playfair Display"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9650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0323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2" name="Shape 1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Shape 13"/>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Shape 14"/>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Shape 57"/>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Shape 60"/>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Shape 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Shape 17"/>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Shape 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Shape 22"/>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 name="Shape 23"/>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Shape 2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Shape 25"/>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Shape 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Shape 28"/>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Shape 29"/>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Shape 30"/>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Shape 3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Shape 3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Shape 39"/>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Shape 4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Shape 47"/>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8" name="Shape 4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Shape 4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Shape 50"/>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Shape 5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Shape 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Shape 7"/>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7"/>
        <p:cNvGrpSpPr/>
        <p:nvPr/>
      </p:nvGrpSpPr>
      <p:grpSpPr>
        <a:xfrm>
          <a:off x="0" y="0"/>
          <a:ext cx="0" cy="0"/>
          <a:chOff x="0" y="0"/>
          <a:chExt cx="0" cy="0"/>
        </a:xfrm>
      </p:grpSpPr>
      <p:sp>
        <p:nvSpPr>
          <p:cNvPr id="68" name="Shape 68"/>
          <p:cNvSpPr txBox="1">
            <a:spLocks noGrp="1"/>
          </p:cNvSpPr>
          <p:nvPr>
            <p:ph type="ctrTitle"/>
          </p:nvPr>
        </p:nvSpPr>
        <p:spPr>
          <a:xfrm>
            <a:off x="566950" y="200234"/>
            <a:ext cx="7893000" cy="1249636"/>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 dirty="0"/>
              <a:t>P.R.I.D.E.</a:t>
            </a:r>
            <a:endParaRPr dirty="0"/>
          </a:p>
        </p:txBody>
      </p:sp>
      <p:sp>
        <p:nvSpPr>
          <p:cNvPr id="69" name="Shape 69"/>
          <p:cNvSpPr txBox="1">
            <a:spLocks noGrp="1"/>
          </p:cNvSpPr>
          <p:nvPr>
            <p:ph type="subTitle" idx="1"/>
          </p:nvPr>
        </p:nvSpPr>
        <p:spPr>
          <a:xfrm>
            <a:off x="630600" y="1762055"/>
            <a:ext cx="7893000" cy="3244645"/>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endParaRPr lang="en" dirty="0"/>
          </a:p>
          <a:p>
            <a:pPr marL="0" lvl="0" indent="0">
              <a:spcBef>
                <a:spcPts val="1000"/>
              </a:spcBef>
              <a:spcAft>
                <a:spcPts val="0"/>
              </a:spcAft>
              <a:buNone/>
            </a:pPr>
            <a:endParaRPr lang="en" dirty="0"/>
          </a:p>
          <a:p>
            <a:pPr marL="0" lvl="0" indent="0">
              <a:spcBef>
                <a:spcPts val="1000"/>
              </a:spcBef>
              <a:spcAft>
                <a:spcPts val="0"/>
              </a:spcAft>
              <a:buNone/>
            </a:pPr>
            <a:endParaRPr lang="en" dirty="0"/>
          </a:p>
          <a:p>
            <a:pPr marL="0" lvl="0" indent="0">
              <a:spcBef>
                <a:spcPts val="1000"/>
              </a:spcBef>
              <a:spcAft>
                <a:spcPts val="0"/>
              </a:spcAft>
              <a:buNone/>
            </a:pPr>
            <a:endParaRPr lang="en" dirty="0"/>
          </a:p>
          <a:p>
            <a:pPr marL="0" lvl="0" indent="0">
              <a:spcBef>
                <a:spcPts val="1000"/>
              </a:spcBef>
              <a:spcAft>
                <a:spcPts val="0"/>
              </a:spcAft>
              <a:buNone/>
            </a:pPr>
            <a:endParaRPr lang="en" dirty="0"/>
          </a:p>
          <a:p>
            <a:pPr marL="0" lvl="0" indent="0">
              <a:spcBef>
                <a:spcPts val="1000"/>
              </a:spcBef>
              <a:spcAft>
                <a:spcPts val="0"/>
              </a:spcAft>
              <a:buNone/>
            </a:pPr>
            <a:endParaRPr lang="en" dirty="0"/>
          </a:p>
          <a:p>
            <a:pPr marL="0" lvl="0" indent="0">
              <a:spcBef>
                <a:spcPts val="1000"/>
              </a:spcBef>
              <a:spcAft>
                <a:spcPts val="0"/>
              </a:spcAft>
              <a:buNone/>
            </a:pPr>
            <a:endParaRPr lang="en" dirty="0"/>
          </a:p>
          <a:p>
            <a:pPr marL="0" lvl="0" indent="0">
              <a:spcBef>
                <a:spcPts val="1000"/>
              </a:spcBef>
              <a:spcAft>
                <a:spcPts val="0"/>
              </a:spcAft>
              <a:buNone/>
            </a:pPr>
            <a:endParaRPr lang="en" dirty="0"/>
          </a:p>
          <a:p>
            <a:pPr marL="0" lvl="0" indent="0">
              <a:spcBef>
                <a:spcPts val="1000"/>
              </a:spcBef>
              <a:spcAft>
                <a:spcPts val="0"/>
              </a:spcAft>
              <a:buNone/>
            </a:pPr>
            <a:r>
              <a:rPr lang="en-US" dirty="0">
                <a:solidFill>
                  <a:schemeClr val="accent5"/>
                </a:solidFill>
              </a:rPr>
              <a:t>Presented by:</a:t>
            </a:r>
          </a:p>
          <a:p>
            <a:pPr marL="0" lvl="0" indent="0">
              <a:spcBef>
                <a:spcPts val="1000"/>
              </a:spcBef>
              <a:spcAft>
                <a:spcPts val="0"/>
              </a:spcAft>
              <a:buNone/>
            </a:pPr>
            <a:r>
              <a:rPr lang="en-US" dirty="0">
                <a:solidFill>
                  <a:schemeClr val="accent5"/>
                </a:solidFill>
              </a:rPr>
              <a:t>Jeremy Diederich</a:t>
            </a:r>
            <a:endParaRPr lang="en" dirty="0">
              <a:solidFill>
                <a:schemeClr val="accent5"/>
              </a:solidFill>
            </a:endParaRPr>
          </a:p>
          <a:p>
            <a:pPr marL="0" lvl="0" indent="0">
              <a:spcBef>
                <a:spcPts val="1000"/>
              </a:spcBef>
              <a:spcAft>
                <a:spcPts val="0"/>
              </a:spcAft>
              <a:buNone/>
            </a:pPr>
            <a:r>
              <a:rPr lang="en" sz="1800" dirty="0">
                <a:solidFill>
                  <a:schemeClr val="accent5"/>
                </a:solidFill>
              </a:rPr>
              <a:t>Designed by:</a:t>
            </a:r>
          </a:p>
          <a:p>
            <a:pPr marL="0" lvl="0" indent="0">
              <a:spcBef>
                <a:spcPts val="1000"/>
              </a:spcBef>
              <a:spcAft>
                <a:spcPts val="0"/>
              </a:spcAft>
              <a:buNone/>
            </a:pPr>
            <a:r>
              <a:rPr lang="en" sz="1800" dirty="0">
                <a:solidFill>
                  <a:schemeClr val="accent5"/>
                </a:solidFill>
              </a:rPr>
              <a:t>	Jeremy Diederich</a:t>
            </a:r>
          </a:p>
          <a:p>
            <a:pPr marL="0" lvl="0" indent="0">
              <a:spcBef>
                <a:spcPts val="1000"/>
              </a:spcBef>
              <a:spcAft>
                <a:spcPts val="0"/>
              </a:spcAft>
              <a:buNone/>
            </a:pPr>
            <a:r>
              <a:rPr lang="en" sz="1800" dirty="0">
                <a:solidFill>
                  <a:schemeClr val="accent5"/>
                </a:solidFill>
              </a:rPr>
              <a:t>	Luke Conway</a:t>
            </a:r>
          </a:p>
          <a:p>
            <a:pPr marL="0" lvl="0" indent="0">
              <a:spcBef>
                <a:spcPts val="1000"/>
              </a:spcBef>
              <a:spcAft>
                <a:spcPts val="0"/>
              </a:spcAft>
              <a:buNone/>
            </a:pPr>
            <a:r>
              <a:rPr lang="en" sz="1800" dirty="0">
                <a:solidFill>
                  <a:schemeClr val="accent5"/>
                </a:solidFill>
              </a:rPr>
              <a:t>	Tom Hagen</a:t>
            </a:r>
            <a:endParaRPr sz="1800" dirty="0">
              <a:solidFill>
                <a:schemeClr val="accent5"/>
              </a:solidFill>
            </a:endParaRPr>
          </a:p>
          <a:p>
            <a:pPr marL="0" lvl="0" indent="0">
              <a:spcBef>
                <a:spcPts val="1000"/>
              </a:spcBef>
              <a:spcAft>
                <a:spcPts val="0"/>
              </a:spcAft>
              <a:buNone/>
            </a:pPr>
            <a:r>
              <a:rPr lang="en" sz="1400" dirty="0">
                <a:solidFill>
                  <a:schemeClr val="accent5"/>
                </a:solidFill>
              </a:rPr>
              <a:t>( </a:t>
            </a:r>
            <a:r>
              <a:rPr lang="en-US" sz="1400" dirty="0">
                <a:solidFill>
                  <a:schemeClr val="accent5"/>
                </a:solidFill>
              </a:rPr>
              <a:t>Created in partnership with Purdue Northwest Student Government)</a:t>
            </a:r>
            <a:endParaRPr sz="1400" dirty="0">
              <a:solidFill>
                <a:schemeClr val="accent5"/>
              </a:solidFill>
            </a:endParaRPr>
          </a:p>
        </p:txBody>
      </p:sp>
      <p:sp>
        <p:nvSpPr>
          <p:cNvPr id="70" name="Shape 70"/>
          <p:cNvSpPr/>
          <p:nvPr/>
        </p:nvSpPr>
        <p:spPr>
          <a:xfrm>
            <a:off x="566950" y="5061525"/>
            <a:ext cx="7991700" cy="184200"/>
          </a:xfrm>
          <a:prstGeom prst="rect">
            <a:avLst/>
          </a:prstGeom>
          <a:solidFill>
            <a:srgbClr val="FFFF00"/>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AF47-83B0-4049-8886-2D47E9C1C387}"/>
              </a:ext>
            </a:extLst>
          </p:cNvPr>
          <p:cNvSpPr>
            <a:spLocks noGrp="1"/>
          </p:cNvSpPr>
          <p:nvPr>
            <p:ph type="title"/>
          </p:nvPr>
        </p:nvSpPr>
        <p:spPr>
          <a:xfrm>
            <a:off x="3476344" y="0"/>
            <a:ext cx="1778573" cy="449881"/>
          </a:xfrm>
        </p:spPr>
        <p:txBody>
          <a:bodyPr/>
          <a:lstStyle/>
          <a:p>
            <a:r>
              <a:rPr lang="en-US" dirty="0"/>
              <a:t>Home Page</a:t>
            </a:r>
          </a:p>
        </p:txBody>
      </p:sp>
      <p:sp>
        <p:nvSpPr>
          <p:cNvPr id="3" name="Text Placeholder 2">
            <a:extLst>
              <a:ext uri="{FF2B5EF4-FFF2-40B4-BE49-F238E27FC236}">
                <a16:creationId xmlns:a16="http://schemas.microsoft.com/office/drawing/2014/main" id="{6C0A55C0-EB11-4A3B-BA65-EDF3483C2F85}"/>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BD79DAE-00F0-426E-9523-06CB97679752}"/>
              </a:ext>
            </a:extLst>
          </p:cNvPr>
          <p:cNvPicPr>
            <a:picLocks noChangeAspect="1"/>
          </p:cNvPicPr>
          <p:nvPr/>
        </p:nvPicPr>
        <p:blipFill>
          <a:blip r:embed="rId2"/>
          <a:stretch>
            <a:fillRect/>
          </a:stretch>
        </p:blipFill>
        <p:spPr>
          <a:xfrm>
            <a:off x="0" y="308345"/>
            <a:ext cx="9144000" cy="4833900"/>
          </a:xfrm>
          <a:prstGeom prst="rect">
            <a:avLst/>
          </a:prstGeom>
        </p:spPr>
      </p:pic>
    </p:spTree>
    <p:extLst>
      <p:ext uri="{BB962C8B-B14F-4D97-AF65-F5344CB8AC3E}">
        <p14:creationId xmlns:p14="http://schemas.microsoft.com/office/powerpoint/2010/main" val="2722164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6009700" y="555363"/>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Review Submission</a:t>
            </a:r>
            <a:endParaRPr/>
          </a:p>
        </p:txBody>
      </p:sp>
      <p:sp>
        <p:nvSpPr>
          <p:cNvPr id="122" name="Shape 122"/>
          <p:cNvSpPr txBox="1">
            <a:spLocks noGrp="1"/>
          </p:cNvSpPr>
          <p:nvPr>
            <p:ph type="body" idx="1"/>
          </p:nvPr>
        </p:nvSpPr>
        <p:spPr>
          <a:xfrm>
            <a:off x="6009700" y="1659238"/>
            <a:ext cx="2808000" cy="2928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sz="1400" dirty="0"/>
          </a:p>
        </p:txBody>
      </p:sp>
      <p:pic>
        <p:nvPicPr>
          <p:cNvPr id="123" name="Shape 123"/>
          <p:cNvPicPr preferRelativeResize="0"/>
          <p:nvPr/>
        </p:nvPicPr>
        <p:blipFill rotWithShape="1">
          <a:blip r:embed="rId3">
            <a:alphaModFix/>
          </a:blip>
          <a:srcRect l="15864" t="7403" r="16827" b="4560"/>
          <a:stretch/>
        </p:blipFill>
        <p:spPr>
          <a:xfrm>
            <a:off x="2696025" y="363975"/>
            <a:ext cx="2862275" cy="2105825"/>
          </a:xfrm>
          <a:prstGeom prst="rect">
            <a:avLst/>
          </a:prstGeom>
          <a:noFill/>
          <a:ln>
            <a:noFill/>
          </a:ln>
        </p:spPr>
      </p:pic>
      <p:cxnSp>
        <p:nvCxnSpPr>
          <p:cNvPr id="124" name="Shape 124"/>
          <p:cNvCxnSpPr/>
          <p:nvPr/>
        </p:nvCxnSpPr>
        <p:spPr>
          <a:xfrm>
            <a:off x="229450" y="3766800"/>
            <a:ext cx="0" cy="382500"/>
          </a:xfrm>
          <a:prstGeom prst="straightConnector1">
            <a:avLst/>
          </a:prstGeom>
          <a:noFill/>
          <a:ln w="9525" cap="flat" cmpd="sng">
            <a:solidFill>
              <a:srgbClr val="FFFF00"/>
            </a:solidFill>
            <a:prstDash val="solid"/>
            <a:round/>
            <a:headEnd type="none" w="med" len="med"/>
            <a:tailEnd type="none" w="med" len="med"/>
          </a:ln>
        </p:spPr>
      </p:cxnSp>
      <p:cxnSp>
        <p:nvCxnSpPr>
          <p:cNvPr id="125" name="Shape 125"/>
          <p:cNvCxnSpPr/>
          <p:nvPr/>
        </p:nvCxnSpPr>
        <p:spPr>
          <a:xfrm>
            <a:off x="229450" y="4149225"/>
            <a:ext cx="994200" cy="0"/>
          </a:xfrm>
          <a:prstGeom prst="straightConnector1">
            <a:avLst/>
          </a:prstGeom>
          <a:noFill/>
          <a:ln w="9525" cap="flat" cmpd="sng">
            <a:solidFill>
              <a:srgbClr val="FFFF00"/>
            </a:solidFill>
            <a:prstDash val="solid"/>
            <a:round/>
            <a:headEnd type="none" w="med" len="med"/>
            <a:tailEnd type="none" w="med" len="med"/>
          </a:ln>
        </p:spPr>
      </p:cxnSp>
      <p:pic>
        <p:nvPicPr>
          <p:cNvPr id="126" name="Shape 126"/>
          <p:cNvPicPr preferRelativeResize="0"/>
          <p:nvPr/>
        </p:nvPicPr>
        <p:blipFill rotWithShape="1">
          <a:blip r:embed="rId4">
            <a:alphaModFix/>
          </a:blip>
          <a:srcRect l="16026" t="7171" r="16665" b="4939"/>
          <a:stretch/>
        </p:blipFill>
        <p:spPr>
          <a:xfrm>
            <a:off x="353150" y="1871300"/>
            <a:ext cx="3008328" cy="2105825"/>
          </a:xfrm>
          <a:prstGeom prst="rect">
            <a:avLst/>
          </a:prstGeom>
          <a:noFill/>
          <a:ln>
            <a:noFill/>
          </a:ln>
        </p:spPr>
      </p:pic>
      <p:pic>
        <p:nvPicPr>
          <p:cNvPr id="127" name="Shape 127"/>
          <p:cNvPicPr preferRelativeResize="0"/>
          <p:nvPr/>
        </p:nvPicPr>
        <p:blipFill rotWithShape="1">
          <a:blip r:embed="rId5">
            <a:alphaModFix/>
          </a:blip>
          <a:srcRect l="16026" t="13104" r="16665" b="4841"/>
          <a:stretch/>
        </p:blipFill>
        <p:spPr>
          <a:xfrm>
            <a:off x="2549975" y="2926625"/>
            <a:ext cx="3008325" cy="2062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158016" y="177512"/>
            <a:ext cx="1858393"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Review Submission</a:t>
            </a:r>
            <a:endParaRPr dirty="0"/>
          </a:p>
        </p:txBody>
      </p:sp>
      <p:sp>
        <p:nvSpPr>
          <p:cNvPr id="122" name="Shape 122"/>
          <p:cNvSpPr txBox="1">
            <a:spLocks noGrp="1"/>
          </p:cNvSpPr>
          <p:nvPr>
            <p:ph type="body" idx="1"/>
          </p:nvPr>
        </p:nvSpPr>
        <p:spPr>
          <a:xfrm flipH="1">
            <a:off x="9143999" y="1616708"/>
            <a:ext cx="404037" cy="2928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sz="1400" dirty="0"/>
          </a:p>
        </p:txBody>
      </p:sp>
      <p:cxnSp>
        <p:nvCxnSpPr>
          <p:cNvPr id="124" name="Shape 124"/>
          <p:cNvCxnSpPr/>
          <p:nvPr/>
        </p:nvCxnSpPr>
        <p:spPr>
          <a:xfrm>
            <a:off x="229450" y="3766800"/>
            <a:ext cx="0" cy="382500"/>
          </a:xfrm>
          <a:prstGeom prst="straightConnector1">
            <a:avLst/>
          </a:prstGeom>
          <a:noFill/>
          <a:ln w="9525" cap="flat" cmpd="sng">
            <a:solidFill>
              <a:srgbClr val="FFFF00"/>
            </a:solidFill>
            <a:prstDash val="solid"/>
            <a:round/>
            <a:headEnd type="none" w="med" len="med"/>
            <a:tailEnd type="none" w="med" len="med"/>
          </a:ln>
        </p:spPr>
      </p:cxnSp>
      <p:cxnSp>
        <p:nvCxnSpPr>
          <p:cNvPr id="125" name="Shape 125"/>
          <p:cNvCxnSpPr/>
          <p:nvPr/>
        </p:nvCxnSpPr>
        <p:spPr>
          <a:xfrm>
            <a:off x="229450" y="4149225"/>
            <a:ext cx="994200" cy="0"/>
          </a:xfrm>
          <a:prstGeom prst="straightConnector1">
            <a:avLst/>
          </a:prstGeom>
          <a:noFill/>
          <a:ln w="9525" cap="flat" cmpd="sng">
            <a:solidFill>
              <a:srgbClr val="FFFF00"/>
            </a:solidFill>
            <a:prstDash val="solid"/>
            <a:round/>
            <a:headEnd type="none" w="med" len="med"/>
            <a:tailEnd type="none" w="med" len="med"/>
          </a:ln>
        </p:spPr>
      </p:cxnSp>
      <p:pic>
        <p:nvPicPr>
          <p:cNvPr id="3" name="Picture 2">
            <a:extLst>
              <a:ext uri="{FF2B5EF4-FFF2-40B4-BE49-F238E27FC236}">
                <a16:creationId xmlns:a16="http://schemas.microsoft.com/office/drawing/2014/main" id="{E7D18825-964D-4313-A78B-A0E8C495C17F}"/>
              </a:ext>
            </a:extLst>
          </p:cNvPr>
          <p:cNvPicPr>
            <a:picLocks noChangeAspect="1"/>
          </p:cNvPicPr>
          <p:nvPr/>
        </p:nvPicPr>
        <p:blipFill>
          <a:blip r:embed="rId3"/>
          <a:stretch>
            <a:fillRect/>
          </a:stretch>
        </p:blipFill>
        <p:spPr>
          <a:xfrm>
            <a:off x="0" y="0"/>
            <a:ext cx="3200400" cy="5143500"/>
          </a:xfrm>
          <a:prstGeom prst="rect">
            <a:avLst/>
          </a:prstGeom>
        </p:spPr>
      </p:pic>
      <p:pic>
        <p:nvPicPr>
          <p:cNvPr id="5" name="Picture 4">
            <a:extLst>
              <a:ext uri="{FF2B5EF4-FFF2-40B4-BE49-F238E27FC236}">
                <a16:creationId xmlns:a16="http://schemas.microsoft.com/office/drawing/2014/main" id="{0A234238-0B50-4FD8-9060-746B19D8286F}"/>
              </a:ext>
            </a:extLst>
          </p:cNvPr>
          <p:cNvPicPr>
            <a:picLocks noChangeAspect="1"/>
          </p:cNvPicPr>
          <p:nvPr/>
        </p:nvPicPr>
        <p:blipFill>
          <a:blip r:embed="rId4"/>
          <a:stretch>
            <a:fillRect/>
          </a:stretch>
        </p:blipFill>
        <p:spPr>
          <a:xfrm>
            <a:off x="3200400" y="0"/>
            <a:ext cx="3957616" cy="5140990"/>
          </a:xfrm>
          <a:prstGeom prst="rect">
            <a:avLst/>
          </a:prstGeom>
        </p:spPr>
      </p:pic>
    </p:spTree>
    <p:extLst>
      <p:ext uri="{BB962C8B-B14F-4D97-AF65-F5344CB8AC3E}">
        <p14:creationId xmlns:p14="http://schemas.microsoft.com/office/powerpoint/2010/main" val="917616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Submission Continued</a:t>
            </a:r>
            <a:endParaRPr/>
          </a:p>
        </p:txBody>
      </p:sp>
      <p:sp>
        <p:nvSpPr>
          <p:cNvPr id="133" name="Shape 133"/>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sz="1400" dirty="0"/>
              <a:t>Students continue through the submission process, inputting percentages of course material,  amount of notes, and final grade received in the class. Upon completion of the submission students are returned to the home page. </a:t>
            </a:r>
            <a:endParaRPr sz="1400" dirty="0"/>
          </a:p>
        </p:txBody>
      </p:sp>
      <p:pic>
        <p:nvPicPr>
          <p:cNvPr id="134" name="Shape 134"/>
          <p:cNvPicPr preferRelativeResize="0"/>
          <p:nvPr/>
        </p:nvPicPr>
        <p:blipFill rotWithShape="1">
          <a:blip r:embed="rId3">
            <a:alphaModFix/>
          </a:blip>
          <a:srcRect l="16191" t="13868" r="16427" b="4698"/>
          <a:stretch/>
        </p:blipFill>
        <p:spPr>
          <a:xfrm>
            <a:off x="3358700" y="228875"/>
            <a:ext cx="3033500" cy="1950875"/>
          </a:xfrm>
          <a:prstGeom prst="rect">
            <a:avLst/>
          </a:prstGeom>
          <a:noFill/>
          <a:ln>
            <a:noFill/>
          </a:ln>
        </p:spPr>
      </p:pic>
      <p:pic>
        <p:nvPicPr>
          <p:cNvPr id="135" name="Shape 135"/>
          <p:cNvPicPr preferRelativeResize="0"/>
          <p:nvPr/>
        </p:nvPicPr>
        <p:blipFill rotWithShape="1">
          <a:blip r:embed="rId4">
            <a:alphaModFix/>
          </a:blip>
          <a:srcRect l="15706" t="6840" r="16826" b="4554"/>
          <a:stretch/>
        </p:blipFill>
        <p:spPr>
          <a:xfrm>
            <a:off x="5721100" y="1640350"/>
            <a:ext cx="3145650" cy="2323750"/>
          </a:xfrm>
          <a:prstGeom prst="rect">
            <a:avLst/>
          </a:prstGeom>
          <a:noFill/>
          <a:ln>
            <a:noFill/>
          </a:ln>
        </p:spPr>
      </p:pic>
      <p:pic>
        <p:nvPicPr>
          <p:cNvPr id="136" name="Shape 136"/>
          <p:cNvPicPr preferRelativeResize="0"/>
          <p:nvPr/>
        </p:nvPicPr>
        <p:blipFill rotWithShape="1">
          <a:blip r:embed="rId5">
            <a:alphaModFix/>
          </a:blip>
          <a:srcRect l="15546" t="6840" r="16504" b="4554"/>
          <a:stretch/>
        </p:blipFill>
        <p:spPr>
          <a:xfrm>
            <a:off x="3358700" y="2539050"/>
            <a:ext cx="3145650" cy="2307308"/>
          </a:xfrm>
          <a:prstGeom prst="rect">
            <a:avLst/>
          </a:prstGeom>
          <a:noFill/>
          <a:ln>
            <a:noFill/>
          </a:ln>
        </p:spPr>
      </p:pic>
      <p:cxnSp>
        <p:nvCxnSpPr>
          <p:cNvPr id="137" name="Shape 137"/>
          <p:cNvCxnSpPr/>
          <p:nvPr/>
        </p:nvCxnSpPr>
        <p:spPr>
          <a:xfrm>
            <a:off x="9684700" y="-152950"/>
            <a:ext cx="2447400" cy="497100"/>
          </a:xfrm>
          <a:prstGeom prst="bentConnector3">
            <a:avLst>
              <a:gd name="adj1" fmla="val 50782"/>
            </a:avLst>
          </a:prstGeom>
          <a:noFill/>
          <a:ln w="9525" cap="flat" cmpd="sng">
            <a:solidFill>
              <a:schemeClr val="dk2"/>
            </a:solidFill>
            <a:prstDash val="solid"/>
            <a:round/>
            <a:headEnd type="none" w="med" len="med"/>
            <a:tailEnd type="none" w="med" len="med"/>
          </a:ln>
        </p:spPr>
      </p:cxnSp>
      <p:cxnSp>
        <p:nvCxnSpPr>
          <p:cNvPr id="138" name="Shape 138"/>
          <p:cNvCxnSpPr/>
          <p:nvPr/>
        </p:nvCxnSpPr>
        <p:spPr>
          <a:xfrm>
            <a:off x="6520200" y="1026800"/>
            <a:ext cx="0" cy="459000"/>
          </a:xfrm>
          <a:prstGeom prst="straightConnector1">
            <a:avLst/>
          </a:prstGeom>
          <a:noFill/>
          <a:ln w="9525" cap="flat" cmpd="sng">
            <a:solidFill>
              <a:srgbClr val="FFFF00"/>
            </a:solidFill>
            <a:prstDash val="solid"/>
            <a:round/>
            <a:headEnd type="none" w="med" len="med"/>
            <a:tailEnd type="none" w="med" len="med"/>
          </a:ln>
        </p:spPr>
      </p:cxnSp>
      <p:cxnSp>
        <p:nvCxnSpPr>
          <p:cNvPr id="139" name="Shape 139"/>
          <p:cNvCxnSpPr/>
          <p:nvPr/>
        </p:nvCxnSpPr>
        <p:spPr>
          <a:xfrm>
            <a:off x="6520200" y="1485700"/>
            <a:ext cx="870000" cy="0"/>
          </a:xfrm>
          <a:prstGeom prst="straightConnector1">
            <a:avLst/>
          </a:prstGeom>
          <a:noFill/>
          <a:ln w="9525" cap="flat" cmpd="sng">
            <a:solidFill>
              <a:srgbClr val="FFFF00"/>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Review Retrieval </a:t>
            </a:r>
            <a:endParaRPr/>
          </a:p>
        </p:txBody>
      </p:sp>
      <p:sp>
        <p:nvSpPr>
          <p:cNvPr id="145" name="Shape 145"/>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US" dirty="0"/>
              <a:t>Students are able to retrieve and filter views from a drop down menu linked to an database archive of reviews from the past 5 years. </a:t>
            </a:r>
            <a:endParaRPr dirty="0"/>
          </a:p>
        </p:txBody>
      </p:sp>
      <p:pic>
        <p:nvPicPr>
          <p:cNvPr id="146" name="Shape 146"/>
          <p:cNvPicPr preferRelativeResize="0"/>
          <p:nvPr/>
        </p:nvPicPr>
        <p:blipFill rotWithShape="1">
          <a:blip r:embed="rId3">
            <a:alphaModFix/>
          </a:blip>
          <a:srcRect l="16027" t="-8165" r="16826" b="4934"/>
          <a:stretch/>
        </p:blipFill>
        <p:spPr>
          <a:xfrm>
            <a:off x="3291225" y="0"/>
            <a:ext cx="3518225" cy="2812909"/>
          </a:xfrm>
          <a:prstGeom prst="rect">
            <a:avLst/>
          </a:prstGeom>
          <a:noFill/>
          <a:ln>
            <a:noFill/>
          </a:ln>
        </p:spPr>
      </p:pic>
      <p:pic>
        <p:nvPicPr>
          <p:cNvPr id="147" name="Shape 147"/>
          <p:cNvPicPr preferRelativeResize="0"/>
          <p:nvPr/>
        </p:nvPicPr>
        <p:blipFill rotWithShape="1">
          <a:blip r:embed="rId4">
            <a:alphaModFix/>
          </a:blip>
          <a:srcRect l="16346" t="7695" r="16986" b="4554"/>
          <a:stretch/>
        </p:blipFill>
        <p:spPr>
          <a:xfrm>
            <a:off x="5328230" y="1640350"/>
            <a:ext cx="3518225" cy="26048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Review Retrieval </a:t>
            </a:r>
            <a:endParaRPr dirty="0"/>
          </a:p>
        </p:txBody>
      </p:sp>
      <p:sp>
        <p:nvSpPr>
          <p:cNvPr id="145" name="Shape 145"/>
          <p:cNvSpPr txBox="1">
            <a:spLocks noGrp="1"/>
          </p:cNvSpPr>
          <p:nvPr>
            <p:ph type="body" idx="1"/>
          </p:nvPr>
        </p:nvSpPr>
        <p:spPr>
          <a:xfrm>
            <a:off x="311700" y="1640350"/>
            <a:ext cx="2037707" cy="2928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US" dirty="0"/>
              <a:t>Opted for slightly different approach in prototyping the design.</a:t>
            </a:r>
          </a:p>
          <a:p>
            <a:pPr marL="0" lvl="0" indent="0">
              <a:spcBef>
                <a:spcPts val="0"/>
              </a:spcBef>
              <a:spcAft>
                <a:spcPts val="1600"/>
              </a:spcAft>
              <a:buNone/>
            </a:pPr>
            <a:r>
              <a:rPr lang="en-US" dirty="0"/>
              <a:t>Table structure with multiple rows of data. </a:t>
            </a:r>
            <a:endParaRPr dirty="0"/>
          </a:p>
        </p:txBody>
      </p:sp>
      <p:pic>
        <p:nvPicPr>
          <p:cNvPr id="4" name="Picture 3">
            <a:extLst>
              <a:ext uri="{FF2B5EF4-FFF2-40B4-BE49-F238E27FC236}">
                <a16:creationId xmlns:a16="http://schemas.microsoft.com/office/drawing/2014/main" id="{39DE83AA-A20A-4C17-B050-2887C041EB20}"/>
              </a:ext>
            </a:extLst>
          </p:cNvPr>
          <p:cNvPicPr>
            <a:picLocks noChangeAspect="1"/>
          </p:cNvPicPr>
          <p:nvPr/>
        </p:nvPicPr>
        <p:blipFill>
          <a:blip r:embed="rId3"/>
          <a:stretch>
            <a:fillRect/>
          </a:stretch>
        </p:blipFill>
        <p:spPr>
          <a:xfrm>
            <a:off x="2796596" y="95250"/>
            <a:ext cx="6347404" cy="4777100"/>
          </a:xfrm>
          <a:prstGeom prst="rect">
            <a:avLst/>
          </a:prstGeom>
        </p:spPr>
      </p:pic>
    </p:spTree>
    <p:extLst>
      <p:ext uri="{BB962C8B-B14F-4D97-AF65-F5344CB8AC3E}">
        <p14:creationId xmlns:p14="http://schemas.microsoft.com/office/powerpoint/2010/main" val="421342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What is P.R.I.D.E.?</a:t>
            </a:r>
            <a:endParaRPr/>
          </a:p>
        </p:txBody>
      </p:sp>
      <p:sp>
        <p:nvSpPr>
          <p:cNvPr id="76" name="Shape 76"/>
          <p:cNvSpPr/>
          <p:nvPr/>
        </p:nvSpPr>
        <p:spPr>
          <a:xfrm>
            <a:off x="580600" y="5068375"/>
            <a:ext cx="8005500" cy="150300"/>
          </a:xfrm>
          <a:prstGeom prst="rect">
            <a:avLst/>
          </a:prstGeom>
          <a:solidFill>
            <a:srgbClr val="FFFF00"/>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329EFF-F394-4800-8138-2C336BAE0311}"/>
              </a:ext>
            </a:extLst>
          </p:cNvPr>
          <p:cNvSpPr>
            <a:spLocks noGrp="1"/>
          </p:cNvSpPr>
          <p:nvPr>
            <p:ph type="title"/>
          </p:nvPr>
        </p:nvSpPr>
        <p:spPr/>
        <p:txBody>
          <a:bodyPr/>
          <a:lstStyle/>
          <a:p>
            <a:r>
              <a:rPr lang="en-US" dirty="0"/>
              <a:t>P.R.I.D.E.</a:t>
            </a:r>
          </a:p>
        </p:txBody>
      </p:sp>
      <p:sp>
        <p:nvSpPr>
          <p:cNvPr id="4" name="Text Placeholder 3">
            <a:extLst>
              <a:ext uri="{FF2B5EF4-FFF2-40B4-BE49-F238E27FC236}">
                <a16:creationId xmlns:a16="http://schemas.microsoft.com/office/drawing/2014/main" id="{E08F3156-32F4-46C8-811E-8203628F5C9A}"/>
              </a:ext>
            </a:extLst>
          </p:cNvPr>
          <p:cNvSpPr>
            <a:spLocks noGrp="1"/>
          </p:cNvSpPr>
          <p:nvPr>
            <p:ph type="body" idx="1"/>
          </p:nvPr>
        </p:nvSpPr>
        <p:spPr/>
        <p:txBody>
          <a:bodyPr/>
          <a:lstStyle/>
          <a:p>
            <a:r>
              <a:rPr lang="en-US" sz="3600" dirty="0">
                <a:solidFill>
                  <a:schemeClr val="accent5"/>
                </a:solidFill>
              </a:rPr>
              <a:t>P</a:t>
            </a:r>
            <a:r>
              <a:rPr lang="en-US" sz="3600" dirty="0"/>
              <a:t>rofessor</a:t>
            </a:r>
          </a:p>
          <a:p>
            <a:r>
              <a:rPr lang="en-US" sz="3600" dirty="0">
                <a:solidFill>
                  <a:schemeClr val="accent5"/>
                </a:solidFill>
              </a:rPr>
              <a:t>R</a:t>
            </a:r>
            <a:r>
              <a:rPr lang="en-US" sz="3600" dirty="0"/>
              <a:t>eview</a:t>
            </a:r>
          </a:p>
          <a:p>
            <a:r>
              <a:rPr lang="en-US" sz="3600" dirty="0">
                <a:solidFill>
                  <a:schemeClr val="accent5"/>
                </a:solidFill>
              </a:rPr>
              <a:t>I</a:t>
            </a:r>
            <a:r>
              <a:rPr lang="en-US" sz="3600" dirty="0"/>
              <a:t>nput</a:t>
            </a:r>
          </a:p>
          <a:p>
            <a:r>
              <a:rPr lang="en-US" sz="3600" dirty="0">
                <a:solidFill>
                  <a:schemeClr val="accent5"/>
                </a:solidFill>
              </a:rPr>
              <a:t>D</a:t>
            </a:r>
            <a:r>
              <a:rPr lang="en-US" sz="3600" dirty="0"/>
              <a:t>ata</a:t>
            </a:r>
          </a:p>
          <a:p>
            <a:r>
              <a:rPr lang="en-US" sz="3600" dirty="0">
                <a:solidFill>
                  <a:schemeClr val="accent5"/>
                </a:solidFill>
              </a:rPr>
              <a:t>E</a:t>
            </a:r>
            <a:r>
              <a:rPr lang="en-US" sz="3600" dirty="0"/>
              <a:t>valuation</a:t>
            </a:r>
          </a:p>
          <a:p>
            <a:endParaRPr lang="en-US" dirty="0"/>
          </a:p>
          <a:p>
            <a:pPr marL="139700" indent="0">
              <a:buNone/>
            </a:pPr>
            <a:endParaRPr lang="en-US" dirty="0"/>
          </a:p>
        </p:txBody>
      </p:sp>
    </p:spTree>
    <p:extLst>
      <p:ext uri="{BB962C8B-B14F-4D97-AF65-F5344CB8AC3E}">
        <p14:creationId xmlns:p14="http://schemas.microsoft.com/office/powerpoint/2010/main" val="3474230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PRIDE System (cont.)</a:t>
            </a:r>
            <a:endParaRPr/>
          </a:p>
        </p:txBody>
      </p:sp>
      <p:sp>
        <p:nvSpPr>
          <p:cNvPr id="82" name="Shape 82"/>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en" b="1"/>
              <a:t>P</a:t>
            </a:r>
            <a:r>
              <a:rPr lang="en"/>
              <a:t>rofessors’</a:t>
            </a:r>
            <a:endParaRPr/>
          </a:p>
          <a:p>
            <a:pPr marL="914400" lvl="1" indent="-317500" rtl="0">
              <a:spcBef>
                <a:spcPts val="0"/>
              </a:spcBef>
              <a:spcAft>
                <a:spcPts val="0"/>
              </a:spcAft>
              <a:buSzPts val="1400"/>
              <a:buAutoNum type="alphaLcPeriod"/>
            </a:pPr>
            <a:r>
              <a:rPr lang="en"/>
              <a:t>This system is an inclusive and comprehensive approach to information gathering, including input from the Professors it concerns </a:t>
            </a:r>
            <a:endParaRPr/>
          </a:p>
          <a:p>
            <a:pPr marL="457200" lvl="0" indent="-342900" rtl="0">
              <a:spcBef>
                <a:spcPts val="0"/>
              </a:spcBef>
              <a:spcAft>
                <a:spcPts val="0"/>
              </a:spcAft>
              <a:buSzPts val="1800"/>
              <a:buAutoNum type="arabicPeriod"/>
            </a:pPr>
            <a:r>
              <a:rPr lang="en" b="1"/>
              <a:t>R</a:t>
            </a:r>
            <a:r>
              <a:rPr lang="en"/>
              <a:t>eview</a:t>
            </a:r>
            <a:endParaRPr/>
          </a:p>
          <a:p>
            <a:pPr marL="914400" lvl="1" indent="-317500" rtl="0">
              <a:spcBef>
                <a:spcPts val="0"/>
              </a:spcBef>
              <a:spcAft>
                <a:spcPts val="0"/>
              </a:spcAft>
              <a:buSzPts val="1400"/>
              <a:buAutoNum type="alphaLcPeriod"/>
            </a:pPr>
            <a:r>
              <a:rPr lang="en"/>
              <a:t>PRIDE allows for a scrutinized and consistent reviews of Professors’ performances and classes by students, for students</a:t>
            </a:r>
            <a:endParaRPr/>
          </a:p>
          <a:p>
            <a:pPr marL="457200" lvl="0" indent="-342900" rtl="0">
              <a:spcBef>
                <a:spcPts val="0"/>
              </a:spcBef>
              <a:spcAft>
                <a:spcPts val="0"/>
              </a:spcAft>
              <a:buSzPts val="1800"/>
              <a:buAutoNum type="arabicPeriod"/>
            </a:pPr>
            <a:r>
              <a:rPr lang="en" b="1"/>
              <a:t>I</a:t>
            </a:r>
            <a:r>
              <a:rPr lang="en"/>
              <a:t>nput</a:t>
            </a:r>
            <a:endParaRPr/>
          </a:p>
          <a:p>
            <a:pPr marL="914400" lvl="1" indent="-317500" rtl="0">
              <a:spcBef>
                <a:spcPts val="0"/>
              </a:spcBef>
              <a:spcAft>
                <a:spcPts val="0"/>
              </a:spcAft>
              <a:buSzPts val="1400"/>
              <a:buAutoNum type="alphaLcPeriod"/>
            </a:pPr>
            <a:r>
              <a:rPr lang="en"/>
              <a:t>Students will fill out an easy-to-use yet comprehensive form including the type of homework, how class points are allocated, and the usage of books and lecture notes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PRIDE System (cont.)</a:t>
            </a:r>
            <a:endParaRPr/>
          </a:p>
        </p:txBody>
      </p:sp>
      <p:sp>
        <p:nvSpPr>
          <p:cNvPr id="88" name="Shape 88"/>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startAt="4"/>
            </a:pPr>
            <a:r>
              <a:rPr lang="en" b="1"/>
              <a:t>D</a:t>
            </a:r>
            <a:r>
              <a:rPr lang="en"/>
              <a:t>ata</a:t>
            </a:r>
            <a:endParaRPr/>
          </a:p>
          <a:p>
            <a:pPr marL="914400" lvl="1" indent="-317500" rtl="0">
              <a:spcBef>
                <a:spcPts val="0"/>
              </a:spcBef>
              <a:spcAft>
                <a:spcPts val="0"/>
              </a:spcAft>
              <a:buSzPts val="1400"/>
              <a:buAutoNum type="alphaLcPeriod"/>
            </a:pPr>
            <a:r>
              <a:rPr lang="en"/>
              <a:t>Information  regarding Professor credentials, course content, and student feedback is compiled on the site</a:t>
            </a:r>
            <a:endParaRPr/>
          </a:p>
          <a:p>
            <a:pPr marL="457200" lvl="0" indent="-342900" rtl="0">
              <a:spcBef>
                <a:spcPts val="0"/>
              </a:spcBef>
              <a:spcAft>
                <a:spcPts val="0"/>
              </a:spcAft>
              <a:buSzPts val="1800"/>
              <a:buAutoNum type="arabicPeriod" startAt="4"/>
            </a:pPr>
            <a:r>
              <a:rPr lang="en" b="1"/>
              <a:t>E</a:t>
            </a:r>
            <a:r>
              <a:rPr lang="en"/>
              <a:t>valuation</a:t>
            </a:r>
            <a:endParaRPr/>
          </a:p>
          <a:p>
            <a:pPr marL="914400" lvl="1" indent="-317500">
              <a:spcBef>
                <a:spcPts val="0"/>
              </a:spcBef>
              <a:spcAft>
                <a:spcPts val="0"/>
              </a:spcAft>
              <a:buSzPts val="1400"/>
              <a:buAutoNum type="alphaLcPeriod"/>
            </a:pPr>
            <a:r>
              <a:rPr lang="en"/>
              <a:t>All data and feedback is scrutinized for accuracy and fairness, and upon approval is submitted to a comprehensive database accessible to all students of the University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PRIDE Rating</a:t>
            </a:r>
            <a:endParaRPr/>
          </a:p>
        </p:txBody>
      </p:sp>
      <p:sp>
        <p:nvSpPr>
          <p:cNvPr id="94" name="Shape 9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PRIDE’s rating is based on classroom content and the nature of the course</a:t>
            </a:r>
            <a:endParaRPr/>
          </a:p>
          <a:p>
            <a:pPr marL="457200" lvl="0" indent="-342900" rtl="0">
              <a:spcBef>
                <a:spcPts val="0"/>
              </a:spcBef>
              <a:spcAft>
                <a:spcPts val="0"/>
              </a:spcAft>
              <a:buSzPts val="1800"/>
              <a:buChar char="●"/>
            </a:pPr>
            <a:r>
              <a:rPr lang="en"/>
              <a:t>Students will input data pertaining to class work</a:t>
            </a:r>
            <a:endParaRPr/>
          </a:p>
          <a:p>
            <a:pPr marL="457200" lvl="0" indent="-342900" rtl="0">
              <a:spcBef>
                <a:spcPts val="0"/>
              </a:spcBef>
              <a:spcAft>
                <a:spcPts val="0"/>
              </a:spcAft>
              <a:buSzPts val="1800"/>
              <a:buChar char="●"/>
            </a:pPr>
            <a:r>
              <a:rPr lang="en"/>
              <a:t>The review asks what percentage  of the student’s grade was attributed to various components, such as quizzes and in-class participation.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Goals of PRIDE</a:t>
            </a:r>
            <a:endParaRPr/>
          </a:p>
        </p:txBody>
      </p:sp>
      <p:sp>
        <p:nvSpPr>
          <p:cNvPr id="100" name="Shape 100"/>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en"/>
              <a:t>Increase Registration Efficiency</a:t>
            </a:r>
            <a:endParaRPr/>
          </a:p>
          <a:p>
            <a:pPr marL="914400" lvl="1" indent="-317500" rtl="0">
              <a:spcBef>
                <a:spcPts val="0"/>
              </a:spcBef>
              <a:spcAft>
                <a:spcPts val="0"/>
              </a:spcAft>
              <a:buSzPts val="1400"/>
              <a:buAutoNum type="alphaLcPeriod"/>
            </a:pPr>
            <a:r>
              <a:rPr lang="en"/>
              <a:t>This database aims to relieve stresses on the registration process made by students changing classes during the semester</a:t>
            </a:r>
            <a:endParaRPr/>
          </a:p>
          <a:p>
            <a:pPr marL="457200" lvl="0" indent="-342900" rtl="0">
              <a:spcBef>
                <a:spcPts val="0"/>
              </a:spcBef>
              <a:spcAft>
                <a:spcPts val="0"/>
              </a:spcAft>
              <a:buSzPts val="1800"/>
              <a:buAutoNum type="arabicPeriod"/>
            </a:pPr>
            <a:r>
              <a:rPr lang="en"/>
              <a:t>Raise Student Preparedness</a:t>
            </a:r>
            <a:endParaRPr/>
          </a:p>
          <a:p>
            <a:pPr marL="914400" lvl="1" indent="-317500" rtl="0">
              <a:spcBef>
                <a:spcPts val="0"/>
              </a:spcBef>
              <a:spcAft>
                <a:spcPts val="0"/>
              </a:spcAft>
              <a:buSzPts val="1400"/>
              <a:buAutoNum type="alphaLcPeriod"/>
            </a:pPr>
            <a:r>
              <a:rPr lang="en"/>
              <a:t>Students beginning classes will have a better grasp of the classes at the outset, increasing the likelihood of higher moral </a:t>
            </a:r>
            <a:endParaRPr/>
          </a:p>
          <a:p>
            <a:pPr marL="457200" lvl="0" indent="-342900" rtl="0">
              <a:spcBef>
                <a:spcPts val="0"/>
              </a:spcBef>
              <a:spcAft>
                <a:spcPts val="0"/>
              </a:spcAft>
              <a:buSzPts val="1800"/>
              <a:buAutoNum type="arabicPeriod"/>
            </a:pPr>
            <a:r>
              <a:rPr lang="en"/>
              <a:t> Enhance Academic Performance</a:t>
            </a:r>
            <a:endParaRPr/>
          </a:p>
          <a:p>
            <a:pPr marL="914400" lvl="1" indent="-317500" rtl="0">
              <a:spcBef>
                <a:spcPts val="0"/>
              </a:spcBef>
              <a:spcAft>
                <a:spcPts val="0"/>
              </a:spcAft>
              <a:buSzPts val="1400"/>
              <a:buAutoNum type="alphaLcPeriod"/>
            </a:pPr>
            <a:r>
              <a:rPr lang="en"/>
              <a:t>Preparedness also increases the potential performance of students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Page Design</a:t>
            </a:r>
            <a:endParaRPr/>
          </a:p>
        </p:txBody>
      </p:sp>
      <p:sp>
        <p:nvSpPr>
          <p:cNvPr id="106" name="Shape 106"/>
          <p:cNvSpPr/>
          <p:nvPr/>
        </p:nvSpPr>
        <p:spPr>
          <a:xfrm rot="10800000">
            <a:off x="587475" y="5075000"/>
            <a:ext cx="7978200" cy="136800"/>
          </a:xfrm>
          <a:prstGeom prst="rect">
            <a:avLst/>
          </a:prstGeom>
          <a:solidFill>
            <a:srgbClr val="FFFF00"/>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Home Page</a:t>
            </a:r>
            <a:endParaRPr/>
          </a:p>
        </p:txBody>
      </p:sp>
      <p:sp>
        <p:nvSpPr>
          <p:cNvPr id="112" name="Shape 112"/>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p>
            <a:pPr marL="457200" lvl="0" indent="-317500">
              <a:spcBef>
                <a:spcPts val="0"/>
              </a:spcBef>
              <a:spcAft>
                <a:spcPts val="0"/>
              </a:spcAft>
              <a:buSzPts val="1400"/>
              <a:buChar char="●"/>
            </a:pPr>
            <a:r>
              <a:rPr lang="en" sz="1400"/>
              <a:t>Two links pertaining to PRIDE’s two main functions, submitting and accessing reviews, are featured center of the home page.  </a:t>
            </a:r>
            <a:endParaRPr sz="1400"/>
          </a:p>
        </p:txBody>
      </p:sp>
      <p:pic>
        <p:nvPicPr>
          <p:cNvPr id="113" name="Shape 113"/>
          <p:cNvPicPr preferRelativeResize="0"/>
          <p:nvPr/>
        </p:nvPicPr>
        <p:blipFill rotWithShape="1">
          <a:blip r:embed="rId3">
            <a:alphaModFix/>
          </a:blip>
          <a:srcRect l="15835" t="8071" r="17010" b="4949"/>
          <a:stretch/>
        </p:blipFill>
        <p:spPr>
          <a:xfrm>
            <a:off x="4247275" y="981075"/>
            <a:ext cx="4362450" cy="3181350"/>
          </a:xfrm>
          <a:prstGeom prst="rect">
            <a:avLst/>
          </a:prstGeom>
          <a:noFill/>
          <a:ln>
            <a:noFill/>
          </a:ln>
        </p:spPr>
      </p:pic>
      <p:cxnSp>
        <p:nvCxnSpPr>
          <p:cNvPr id="114" name="Shape 114"/>
          <p:cNvCxnSpPr/>
          <p:nvPr/>
        </p:nvCxnSpPr>
        <p:spPr>
          <a:xfrm>
            <a:off x="8030750" y="783950"/>
            <a:ext cx="764700" cy="0"/>
          </a:xfrm>
          <a:prstGeom prst="straightConnector1">
            <a:avLst/>
          </a:prstGeom>
          <a:noFill/>
          <a:ln w="9525" cap="flat" cmpd="sng">
            <a:solidFill>
              <a:srgbClr val="FFFF00"/>
            </a:solidFill>
            <a:prstDash val="solid"/>
            <a:round/>
            <a:headEnd type="none" w="med" len="med"/>
            <a:tailEnd type="none" w="med" len="med"/>
          </a:ln>
        </p:spPr>
      </p:cxnSp>
      <p:cxnSp>
        <p:nvCxnSpPr>
          <p:cNvPr id="115" name="Shape 115"/>
          <p:cNvCxnSpPr/>
          <p:nvPr/>
        </p:nvCxnSpPr>
        <p:spPr>
          <a:xfrm>
            <a:off x="8795575" y="783950"/>
            <a:ext cx="0" cy="917700"/>
          </a:xfrm>
          <a:prstGeom prst="straightConnector1">
            <a:avLst/>
          </a:prstGeom>
          <a:noFill/>
          <a:ln w="9525" cap="flat" cmpd="sng">
            <a:solidFill>
              <a:srgbClr val="FFFF00"/>
            </a:solidFill>
            <a:prstDash val="solid"/>
            <a:round/>
            <a:headEnd type="none" w="med" len="med"/>
            <a:tailEnd type="none" w="med" len="med"/>
          </a:ln>
        </p:spPr>
      </p:cxnSp>
      <p:pic>
        <p:nvPicPr>
          <p:cNvPr id="116" name="Shape 116"/>
          <p:cNvPicPr preferRelativeResize="0"/>
          <p:nvPr/>
        </p:nvPicPr>
        <p:blipFill rotWithShape="1">
          <a:blip r:embed="rId4">
            <a:alphaModFix/>
          </a:blip>
          <a:srcRect l="15705" t="8075" r="17149" b="4626"/>
          <a:stretch/>
        </p:blipFill>
        <p:spPr>
          <a:xfrm>
            <a:off x="4044698" y="981075"/>
            <a:ext cx="4565027" cy="3181350"/>
          </a:xfrm>
          <a:prstGeom prst="rect">
            <a:avLst/>
          </a:prstGeom>
          <a:noFill/>
          <a:ln>
            <a:noFill/>
          </a:ln>
        </p:spPr>
      </p:pic>
    </p:spTree>
  </p:cSld>
  <p:clrMapOvr>
    <a:masterClrMapping/>
  </p:clrMapOvr>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398</Words>
  <Application>Microsoft Office PowerPoint</Application>
  <PresentationFormat>On-screen Show (16:9)</PresentationFormat>
  <Paragraphs>59</Paragraphs>
  <Slides>15</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Playfair Display</vt:lpstr>
      <vt:lpstr>Arial</vt:lpstr>
      <vt:lpstr>Lato</vt:lpstr>
      <vt:lpstr>Blue &amp; Gold</vt:lpstr>
      <vt:lpstr>P.R.I.D.E.</vt:lpstr>
      <vt:lpstr>What is P.R.I.D.E.?</vt:lpstr>
      <vt:lpstr>P.R.I.D.E.</vt:lpstr>
      <vt:lpstr>The PRIDE System (cont.)</vt:lpstr>
      <vt:lpstr>The PRIDE System (cont.)</vt:lpstr>
      <vt:lpstr>PRIDE Rating</vt:lpstr>
      <vt:lpstr>Goals of PRIDE</vt:lpstr>
      <vt:lpstr>Page Design</vt:lpstr>
      <vt:lpstr>Home Page</vt:lpstr>
      <vt:lpstr>Home Page</vt:lpstr>
      <vt:lpstr>Review Submission</vt:lpstr>
      <vt:lpstr>Review Submission</vt:lpstr>
      <vt:lpstr>Submission Continued</vt:lpstr>
      <vt:lpstr>Review Retrieval </vt:lpstr>
      <vt:lpstr>Review Retrieval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P.R.I.D.E.</dc:title>
  <cp:lastModifiedBy>Jeremy Diederich</cp:lastModifiedBy>
  <cp:revision>7</cp:revision>
  <dcterms:modified xsi:type="dcterms:W3CDTF">2018-09-12T00:37:58Z</dcterms:modified>
</cp:coreProperties>
</file>